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7"/>
  </p:notesMasterIdLst>
  <p:sldIdLst>
    <p:sldId id="256" r:id="rId2"/>
    <p:sldId id="259" r:id="rId3"/>
    <p:sldId id="261" r:id="rId4"/>
    <p:sldId id="263" r:id="rId5"/>
    <p:sldId id="295" r:id="rId6"/>
    <p:sldId id="264" r:id="rId7"/>
    <p:sldId id="273" r:id="rId8"/>
    <p:sldId id="265" r:id="rId9"/>
    <p:sldId id="267" r:id="rId10"/>
    <p:sldId id="268" r:id="rId11"/>
    <p:sldId id="271" r:id="rId12"/>
    <p:sldId id="274" r:id="rId13"/>
    <p:sldId id="287" r:id="rId14"/>
    <p:sldId id="278" r:id="rId15"/>
    <p:sldId id="279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Inter" panose="020B0502030000000004" pitchFamily="34" charset="0"/>
      <p:regular r:id="rId22"/>
      <p:bold r:id="rId23"/>
    </p:embeddedFont>
    <p:embeddedFont>
      <p:font typeface="Inter-Regular" panose="020B0502030000000004" pitchFamily="3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B8CE54-D7E4-4D6C-B30F-6A91B47CCFBE}">
  <a:tblStyle styleId="{E4B8CE54-D7E4-4D6C-B30F-6A91B47CCF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A51BF6-B60F-430B-B708-1F52C015F5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53"/>
  </p:normalViewPr>
  <p:slideViewPr>
    <p:cSldViewPr snapToGrid="0">
      <p:cViewPr varScale="1">
        <p:scale>
          <a:sx n="151" d="100"/>
          <a:sy n="151" d="100"/>
        </p:scale>
        <p:origin x="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c9451a3e4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c9451a3e4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d9ad39b82_2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d9ad39b82_2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21071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037875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460026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82177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0" y="2625823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037875" y="4177700"/>
            <a:ext cx="70683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miloDS16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png"/><Relationship Id="rId5" Type="http://schemas.openxmlformats.org/officeDocument/2006/relationships/hyperlink" Target="https://www.linkedin.com/in/camilo-durango-s/" TargetMode="External"/><Relationship Id="rId4" Type="http://schemas.openxmlformats.org/officeDocument/2006/relationships/hyperlink" Target="mailto:camilodurangos@gmail.com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unsplash.com/&amp;utm_source=slidescarniva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377475" y="381000"/>
            <a:ext cx="7068300" cy="269365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/>
              <a:t>American Express Credit Card Default Prediction</a:t>
            </a:r>
            <a:endParaRPr sz="5000" dirty="0"/>
          </a:p>
        </p:txBody>
      </p:sp>
      <p:pic>
        <p:nvPicPr>
          <p:cNvPr id="1030" name="Picture 6" descr="American Express Logo Illustrated by Steven Noble on Behance">
            <a:extLst>
              <a:ext uri="{FF2B5EF4-FFF2-40B4-BE49-F238E27FC236}">
                <a16:creationId xmlns:a16="http://schemas.microsoft.com/office/drawing/2014/main" id="{01A60388-B744-BDC7-D4F1-3A6A4580E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5468" y="0"/>
            <a:ext cx="1388532" cy="185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5775FD9-A1C0-F0CA-989A-DB4E1EB82341}"/>
              </a:ext>
            </a:extLst>
          </p:cNvPr>
          <p:cNvSpPr txBox="1"/>
          <p:nvPr/>
        </p:nvSpPr>
        <p:spPr>
          <a:xfrm>
            <a:off x="4453468" y="3674174"/>
            <a:ext cx="54440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Inter-Regular"/>
                <a:ea typeface="Inter-Regular"/>
              </a:rPr>
              <a:t>Camilo </a:t>
            </a:r>
            <a:r>
              <a:rPr lang="en-US" sz="3000" dirty="0">
                <a:solidFill>
                  <a:schemeClr val="lt1"/>
                </a:solidFill>
                <a:latin typeface="Inter-Regular"/>
                <a:ea typeface="Inter-Regular"/>
                <a:sym typeface="Inter-Regular"/>
              </a:rPr>
              <a:t>Durango </a:t>
            </a:r>
            <a:r>
              <a:rPr lang="en-US" sz="3000" dirty="0">
                <a:solidFill>
                  <a:schemeClr val="lt1"/>
                </a:solidFill>
                <a:latin typeface="Inter-Regular"/>
                <a:ea typeface="Inter-Regular"/>
              </a:rPr>
              <a:t>S, MSc.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8728CA-D3C8-9E0F-48AC-C3A6C4308F91}"/>
              </a:ext>
            </a:extLst>
          </p:cNvPr>
          <p:cNvSpPr txBox="1"/>
          <p:nvPr/>
        </p:nvSpPr>
        <p:spPr>
          <a:xfrm>
            <a:off x="4572000" y="4152332"/>
            <a:ext cx="5080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lt1"/>
                </a:solidFill>
                <a:latin typeface="Inter-Regular"/>
                <a:ea typeface="Inter-Regular"/>
              </a:rPr>
              <a:t>Capstone</a:t>
            </a:r>
            <a:r>
              <a:rPr lang="en-US" sz="1500" dirty="0"/>
              <a:t> </a:t>
            </a:r>
            <a:r>
              <a:rPr lang="en-US" sz="1500" dirty="0">
                <a:solidFill>
                  <a:schemeClr val="lt1"/>
                </a:solidFill>
                <a:latin typeface="Inter-Regular"/>
                <a:ea typeface="Inter-Regular"/>
              </a:rPr>
              <a:t>Project, Data Science Program </a:t>
            </a:r>
          </a:p>
        </p:txBody>
      </p:sp>
      <p:pic>
        <p:nvPicPr>
          <p:cNvPr id="1032" name="Picture 8" descr="Springboard: A Momentum Company">
            <a:extLst>
              <a:ext uri="{FF2B5EF4-FFF2-40B4-BE49-F238E27FC236}">
                <a16:creationId xmlns:a16="http://schemas.microsoft.com/office/drawing/2014/main" id="{A081544F-7879-22E8-161D-CEA421287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799" y="4560244"/>
            <a:ext cx="2175935" cy="36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4" name="Google Shape;126;p20">
            <a:extLst>
              <a:ext uri="{FF2B5EF4-FFF2-40B4-BE49-F238E27FC236}">
                <a16:creationId xmlns:a16="http://schemas.microsoft.com/office/drawing/2014/main" id="{A576C0A9-E93F-DB56-BCFC-DD8087249546}"/>
              </a:ext>
            </a:extLst>
          </p:cNvPr>
          <p:cNvSpPr txBox="1">
            <a:spLocks/>
          </p:cNvSpPr>
          <p:nvPr/>
        </p:nvSpPr>
        <p:spPr>
          <a:xfrm>
            <a:off x="337929" y="349249"/>
            <a:ext cx="733507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dirty="0" err="1"/>
              <a:t>RandomizedSearchCV</a:t>
            </a:r>
            <a:endParaRPr lang="en-US" dirty="0"/>
          </a:p>
        </p:txBody>
      </p:sp>
      <p:graphicFrame>
        <p:nvGraphicFramePr>
          <p:cNvPr id="6" name="Google Shape;169;p24">
            <a:extLst>
              <a:ext uri="{FF2B5EF4-FFF2-40B4-BE49-F238E27FC236}">
                <a16:creationId xmlns:a16="http://schemas.microsoft.com/office/drawing/2014/main" id="{A42976ED-DF08-E7B2-40CA-FDEC697089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1675046"/>
              </p:ext>
            </p:extLst>
          </p:nvPr>
        </p:nvGraphicFramePr>
        <p:xfrm>
          <a:off x="198783" y="1027345"/>
          <a:ext cx="5029200" cy="3494958"/>
        </p:xfrm>
        <a:graphic>
          <a:graphicData uri="http://schemas.openxmlformats.org/drawingml/2006/table">
            <a:tbl>
              <a:tblPr>
                <a:noFill/>
                <a:tableStyleId>{E4B8CE54-D7E4-4D6C-B30F-6A91B47CCFBE}</a:tableStyleId>
              </a:tblPr>
              <a:tblGrid>
                <a:gridCol w="307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156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Model</a:t>
                      </a:r>
                      <a:endParaRPr sz="18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AUC-ROC Test Set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199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800" b="0" i="0" u="none" strike="noStrike" cap="none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Random Forest Classifier</a:t>
                      </a:r>
                      <a:endParaRPr sz="1800" b="0" i="0" u="none" strike="noStrike" cap="none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0.994454</a:t>
                      </a:r>
                      <a:endParaRPr sz="1800" b="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199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800" b="0" i="0" u="none" strike="noStrike" cap="none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K-NN Classifier</a:t>
                      </a:r>
                      <a:endParaRPr sz="1800" b="0" i="0" u="none" strike="noStrike" cap="none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34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0.976874</a:t>
                      </a:r>
                    </a:p>
                  </a:txBody>
                  <a:tcPr marL="76200" marR="76200" marT="38100" marB="38100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346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742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Bernoulli Naïve Bayes</a:t>
                      </a:r>
                      <a:endParaRPr sz="1800" b="0" i="0" u="none" strike="noStrike" cap="none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0.982254</a:t>
                      </a:r>
                    </a:p>
                  </a:txBody>
                  <a:tcPr marL="76200" marR="76200" marT="38100" marB="38100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19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XGBoost</a:t>
                      </a:r>
                      <a:r>
                        <a:rPr lang="en-US" sz="18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 Classifier</a:t>
                      </a:r>
                      <a:endParaRPr sz="18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0.994303</a:t>
                      </a:r>
                    </a:p>
                  </a:txBody>
                  <a:tcPr marL="76200" marR="76200" marT="38100" marB="38100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768676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F02CF636-8ED2-60BD-F847-D5A40315F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6157" y="0"/>
            <a:ext cx="3727172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 txBox="1">
            <a:spLocks noGrp="1"/>
          </p:cNvSpPr>
          <p:nvPr>
            <p:ph type="ctrTitle" idx="4294967295"/>
          </p:nvPr>
        </p:nvSpPr>
        <p:spPr>
          <a:xfrm>
            <a:off x="1037875" y="648000"/>
            <a:ext cx="70683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err="1"/>
              <a:t>XGBoost</a:t>
            </a:r>
            <a:r>
              <a:rPr lang="en" sz="4800" dirty="0"/>
              <a:t> Classifier</a:t>
            </a:r>
            <a:endParaRPr sz="4800" dirty="0"/>
          </a:p>
        </p:txBody>
      </p:sp>
      <p:sp>
        <p:nvSpPr>
          <p:cNvPr id="210" name="Google Shape;210;p27"/>
          <p:cNvSpPr txBox="1">
            <a:spLocks noGrp="1"/>
          </p:cNvSpPr>
          <p:nvPr>
            <p:ph type="subTitle" idx="4294967295"/>
          </p:nvPr>
        </p:nvSpPr>
        <p:spPr>
          <a:xfrm>
            <a:off x="1037875" y="1411307"/>
            <a:ext cx="70683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AUC-ROC: 0.994</a:t>
            </a:r>
            <a:endParaRPr sz="2400" dirty="0"/>
          </a:p>
        </p:txBody>
      </p:sp>
      <p:sp>
        <p:nvSpPr>
          <p:cNvPr id="211" name="Google Shape;211;p27"/>
          <p:cNvSpPr txBox="1">
            <a:spLocks noGrp="1"/>
          </p:cNvSpPr>
          <p:nvPr>
            <p:ph type="ctrTitle" idx="4294967295"/>
          </p:nvPr>
        </p:nvSpPr>
        <p:spPr>
          <a:xfrm>
            <a:off x="1037875" y="3276894"/>
            <a:ext cx="70683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0.994</a:t>
            </a:r>
            <a:endParaRPr sz="4800" dirty="0">
              <a:solidFill>
                <a:schemeClr val="dk1"/>
              </a:solidFill>
            </a:endParaRPr>
          </a:p>
        </p:txBody>
      </p:sp>
      <p:sp>
        <p:nvSpPr>
          <p:cNvPr id="212" name="Google Shape;212;p27"/>
          <p:cNvSpPr txBox="1">
            <a:spLocks noGrp="1"/>
          </p:cNvSpPr>
          <p:nvPr>
            <p:ph type="subTitle" idx="4294967295"/>
          </p:nvPr>
        </p:nvSpPr>
        <p:spPr>
          <a:xfrm>
            <a:off x="1037875" y="4040201"/>
            <a:ext cx="70683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Metric: AUC-ROC</a:t>
            </a:r>
            <a:endParaRPr sz="2400" dirty="0"/>
          </a:p>
        </p:txBody>
      </p:sp>
      <p:sp>
        <p:nvSpPr>
          <p:cNvPr id="213" name="Google Shape;213;p27"/>
          <p:cNvSpPr txBox="1">
            <a:spLocks noGrp="1"/>
          </p:cNvSpPr>
          <p:nvPr>
            <p:ph type="ctrTitle" idx="4294967295"/>
          </p:nvPr>
        </p:nvSpPr>
        <p:spPr>
          <a:xfrm>
            <a:off x="1037875" y="1962447"/>
            <a:ext cx="70683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accent2"/>
                </a:solidFill>
              </a:rPr>
              <a:t>Robustness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14" name="Google Shape;214;p27"/>
          <p:cNvSpPr txBox="1">
            <a:spLocks noGrp="1"/>
          </p:cNvSpPr>
          <p:nvPr>
            <p:ph type="subTitle" idx="4294967295"/>
          </p:nvPr>
        </p:nvSpPr>
        <p:spPr>
          <a:xfrm>
            <a:off x="1037875" y="2725754"/>
            <a:ext cx="70683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Scalability &amp; Overfitting Control Techniques</a:t>
            </a:r>
            <a:endParaRPr sz="2400" dirty="0"/>
          </a:p>
        </p:txBody>
      </p:sp>
      <p:sp>
        <p:nvSpPr>
          <p:cNvPr id="215" name="Google Shape;215;p2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4" name="Picture 3" descr="A graph with text and numbers&#10;&#10;Description automatically generated">
            <a:extLst>
              <a:ext uri="{FF2B5EF4-FFF2-40B4-BE49-F238E27FC236}">
                <a16:creationId xmlns:a16="http://schemas.microsoft.com/office/drawing/2014/main" id="{350C4E95-1948-C5BA-52B4-9E5F2558A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9285"/>
            <a:ext cx="6005620" cy="4504215"/>
          </a:xfrm>
          <a:prstGeom prst="rect">
            <a:avLst/>
          </a:prstGeom>
        </p:spPr>
      </p:pic>
      <p:sp>
        <p:nvSpPr>
          <p:cNvPr id="7" name="Google Shape;126;p20">
            <a:extLst>
              <a:ext uri="{FF2B5EF4-FFF2-40B4-BE49-F238E27FC236}">
                <a16:creationId xmlns:a16="http://schemas.microsoft.com/office/drawing/2014/main" id="{5857C3FF-346C-8A7A-BCEE-44B327443B9D}"/>
              </a:ext>
            </a:extLst>
          </p:cNvPr>
          <p:cNvSpPr txBox="1">
            <a:spLocks/>
          </p:cNvSpPr>
          <p:nvPr/>
        </p:nvSpPr>
        <p:spPr>
          <a:xfrm>
            <a:off x="1152938" y="242985"/>
            <a:ext cx="733507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dirty="0"/>
              <a:t>Model Interpretation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00715A-A49C-5C2E-D6CD-28067A89E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680" y="0"/>
            <a:ext cx="3148885" cy="2097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7309D63-6EF9-8BDB-786D-504725F091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5680" y="2021348"/>
            <a:ext cx="3138380" cy="312215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3"/>
          <p:cNvSpPr txBox="1">
            <a:spLocks noGrp="1"/>
          </p:cNvSpPr>
          <p:nvPr>
            <p:ph type="title"/>
          </p:nvPr>
        </p:nvSpPr>
        <p:spPr>
          <a:xfrm>
            <a:off x="199987" y="856555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Credit Card Default Likelihood – Conclusions</a:t>
            </a:r>
            <a:endParaRPr dirty="0"/>
          </a:p>
        </p:txBody>
      </p:sp>
      <p:sp>
        <p:nvSpPr>
          <p:cNvPr id="493" name="Google Shape;493;p4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grpSp>
        <p:nvGrpSpPr>
          <p:cNvPr id="494" name="Google Shape;494;p43"/>
          <p:cNvGrpSpPr/>
          <p:nvPr/>
        </p:nvGrpSpPr>
        <p:grpSpPr>
          <a:xfrm>
            <a:off x="348396" y="1462738"/>
            <a:ext cx="3608219" cy="3243858"/>
            <a:chOff x="3778727" y="4460423"/>
            <a:chExt cx="720160" cy="647438"/>
          </a:xfrm>
        </p:grpSpPr>
        <p:sp>
          <p:nvSpPr>
            <p:cNvPr id="495" name="Google Shape;495;p43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Modeling</a:t>
              </a:r>
              <a:endParaRPr sz="12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6" name="Google Shape;496;p43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Deployment</a:t>
              </a:r>
              <a:endParaRPr sz="12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7" name="Google Shape;497;p43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Data Wrangling</a:t>
              </a:r>
              <a:endParaRPr sz="12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8" name="Google Shape;498;p43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Data Preprocessing</a:t>
              </a:r>
              <a:endParaRPr sz="12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9" name="Google Shape;499;p43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Exploratory Data Analysis</a:t>
              </a:r>
              <a:endParaRPr sz="12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00" name="Google Shape;500;p43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Training</a:t>
              </a:r>
              <a:endParaRPr sz="12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01" name="Google Shape;501;p43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pic>
        <p:nvPicPr>
          <p:cNvPr id="2" name="Picture 2" descr="AMEX | The differences between credit and charge cards | Milesopedia">
            <a:extLst>
              <a:ext uri="{FF2B5EF4-FFF2-40B4-BE49-F238E27FC236}">
                <a16:creationId xmlns:a16="http://schemas.microsoft.com/office/drawing/2014/main" id="{3B791BFD-959F-CC2C-4C17-F0F5955419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200" y="0"/>
            <a:ext cx="2908800" cy="2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CE026E-CDAB-CAE2-66BD-8A5B7C5FC697}"/>
              </a:ext>
            </a:extLst>
          </p:cNvPr>
          <p:cNvSpPr txBox="1"/>
          <p:nvPr/>
        </p:nvSpPr>
        <p:spPr>
          <a:xfrm>
            <a:off x="3868847" y="2521354"/>
            <a:ext cx="3820753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dirty="0" err="1"/>
              <a:t>XGBoost</a:t>
            </a:r>
            <a:r>
              <a:rPr lang="en-US" sz="1600" dirty="0"/>
              <a:t> model demonstrated superior predictive performance of defaults.</a:t>
            </a:r>
          </a:p>
          <a:p>
            <a:endParaRPr lang="en-US" dirty="0"/>
          </a:p>
          <a:p>
            <a:pPr>
              <a:spcBef>
                <a:spcPts val="600"/>
              </a:spcBef>
            </a:pPr>
            <a:r>
              <a:rPr lang="en-US" sz="1600" dirty="0"/>
              <a:t>Feature selection can be weighted based on importance.</a:t>
            </a:r>
          </a:p>
          <a:p>
            <a:pPr>
              <a:spcBef>
                <a:spcPts val="600"/>
              </a:spcBef>
            </a:pPr>
            <a:endParaRPr lang="en-US" sz="1600" dirty="0"/>
          </a:p>
          <a:p>
            <a:pPr>
              <a:spcBef>
                <a:spcPts val="600"/>
              </a:spcBef>
            </a:pPr>
            <a:r>
              <a:rPr lang="en-US" sz="1600" dirty="0"/>
              <a:t>American Express could apply the model as second filter before issuing credit.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/>
          <p:cNvSpPr txBox="1">
            <a:spLocks noGrp="1"/>
          </p:cNvSpPr>
          <p:nvPr>
            <p:ph type="ctrTitle" idx="4294967295"/>
          </p:nvPr>
        </p:nvSpPr>
        <p:spPr>
          <a:xfrm>
            <a:off x="342135" y="524524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/>
              <a:t>Thanks!</a:t>
            </a:r>
            <a:endParaRPr sz="6800" dirty="0"/>
          </a:p>
        </p:txBody>
      </p:sp>
      <p:sp>
        <p:nvSpPr>
          <p:cNvPr id="325" name="Google Shape;325;p34"/>
          <p:cNvSpPr txBox="1">
            <a:spLocks noGrp="1"/>
          </p:cNvSpPr>
          <p:nvPr>
            <p:ph type="subTitle" idx="4294967295"/>
          </p:nvPr>
        </p:nvSpPr>
        <p:spPr>
          <a:xfrm>
            <a:off x="342135" y="1732538"/>
            <a:ext cx="5889600" cy="288643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  <a:latin typeface="Inter-Regular"/>
                <a:ea typeface="Inter-Regular"/>
                <a:cs typeface="Inter-Regular"/>
                <a:sym typeface="Inter-Regular"/>
              </a:rPr>
              <a:t>Any questions?</a:t>
            </a:r>
            <a:endParaRPr sz="3600" dirty="0">
              <a:solidFill>
                <a:schemeClr val="accent2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find me at</a:t>
            </a:r>
            <a:endParaRPr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US" sz="1800" dirty="0">
                <a:hlinkClick r:id="rId3"/>
              </a:rPr>
              <a:t>Github Camilo Durango</a:t>
            </a:r>
            <a:endParaRPr lang="en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1800" dirty="0">
                <a:hlinkClick r:id="rId4"/>
              </a:rPr>
              <a:t>camilodurangos@gmail.com</a:t>
            </a:r>
            <a:endParaRPr lang="en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US" sz="1800" dirty="0">
                <a:hlinkClick r:id="rId5"/>
              </a:rPr>
              <a:t>LinkedIn Camilo Durango</a:t>
            </a:r>
            <a:endParaRPr sz="1800" dirty="0"/>
          </a:p>
        </p:txBody>
      </p:sp>
      <p:sp>
        <p:nvSpPr>
          <p:cNvPr id="326" name="Google Shape;326;p3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29195A-D2D2-6F8F-8C68-F14FE7CBE9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9809" y="-6985"/>
            <a:ext cx="4214192" cy="515048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32" name="Google Shape;332;p3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Special thanks to all the people who made and released these awesome resources for free:</a:t>
            </a: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/>
              <a:t>Presentation template by </a:t>
            </a:r>
            <a:r>
              <a:rPr lang="en" sz="2400" u="sng" dirty="0">
                <a:solidFill>
                  <a:schemeClr val="hlink"/>
                </a:solidFill>
                <a:hlinkClick r:id="rId3"/>
              </a:rPr>
              <a:t>SlidesCarnival</a:t>
            </a: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/>
              <a:t>Photographs by </a:t>
            </a:r>
            <a:r>
              <a:rPr lang="en" sz="2400" u="sng" dirty="0">
                <a:solidFill>
                  <a:schemeClr val="hlink"/>
                </a:solidFill>
                <a:hlinkClick r:id="rId4"/>
              </a:rPr>
              <a:t>Unsplash</a:t>
            </a:r>
            <a:endParaRPr lang="en" sz="2400" u="sng" dirty="0">
              <a:solidFill>
                <a:schemeClr val="hlink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u="sng" dirty="0">
                <a:solidFill>
                  <a:schemeClr val="hlink"/>
                </a:solidFill>
              </a:rPr>
              <a:t>New York Post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u="sng" dirty="0">
                <a:solidFill>
                  <a:schemeClr val="hlink"/>
                </a:solidFill>
              </a:rPr>
              <a:t>Federal </a:t>
            </a:r>
            <a:r>
              <a:rPr lang="en" u="sng">
                <a:solidFill>
                  <a:schemeClr val="hlink"/>
                </a:solidFill>
              </a:rPr>
              <a:t>Bank Reserve</a:t>
            </a:r>
            <a:endParaRPr lang="en" u="sng" dirty="0">
              <a:solidFill>
                <a:schemeClr val="hlink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en" u="sng" dirty="0">
              <a:solidFill>
                <a:schemeClr val="hlink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en" sz="2400" u="sng" dirty="0">
              <a:solidFill>
                <a:schemeClr val="hlink"/>
              </a:solidFill>
            </a:endParaRPr>
          </a:p>
        </p:txBody>
      </p:sp>
      <p:sp>
        <p:nvSpPr>
          <p:cNvPr id="333" name="Google Shape;333;p3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870014" y="1878494"/>
            <a:ext cx="4524725" cy="57398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Challenge &amp; Context</a:t>
            </a:r>
            <a:endParaRPr sz="35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52C234-12E5-7546-CC51-27E6D9B5E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33" y="91143"/>
            <a:ext cx="5918200" cy="16785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DF1581-A337-52D2-EA62-AB32020C4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213" y="1274373"/>
            <a:ext cx="2556760" cy="4053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53B86D-DE01-7321-5BD9-C927D2455F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0193" y="3230770"/>
            <a:ext cx="5892800" cy="1663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ECEC53-A800-136E-8894-C9389F7ADC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2208" y="2750433"/>
            <a:ext cx="3644460" cy="4049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75138" y="731551"/>
            <a:ext cx="7068300" cy="571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/>
              <a:t>Harnessing Data Science to Mitigate Financial Risk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51246" y="1563551"/>
            <a:ext cx="6953737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2000" dirty="0"/>
              <a:t>Business Challenge:</a:t>
            </a:r>
          </a:p>
          <a:p>
            <a:pPr lvl="1">
              <a:spcBef>
                <a:spcPts val="600"/>
              </a:spcBef>
              <a:buFont typeface="Inter-Regular"/>
              <a:buChar char="●"/>
            </a:pPr>
            <a:r>
              <a:rPr lang="en-US" sz="1600" dirty="0"/>
              <a:t>Increasing credit defaults and delinquencies amid rising credit card usage.</a:t>
            </a:r>
          </a:p>
          <a:p>
            <a:pPr lvl="1">
              <a:buChar char="●"/>
            </a:pPr>
            <a:endParaRPr lang="en-US" sz="16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US" sz="2000" dirty="0"/>
              <a:t>Objective:</a:t>
            </a:r>
          </a:p>
          <a:p>
            <a:pPr lvl="1">
              <a:spcBef>
                <a:spcPts val="600"/>
              </a:spcBef>
              <a:buChar char="●"/>
            </a:pPr>
            <a:r>
              <a:rPr lang="en-US" sz="1600" dirty="0"/>
              <a:t>Predict customer credit default likelihood.</a:t>
            </a:r>
          </a:p>
          <a:p>
            <a:pPr lvl="1">
              <a:spcBef>
                <a:spcPts val="600"/>
              </a:spcBef>
              <a:buChar char="●"/>
            </a:pPr>
            <a:r>
              <a:rPr lang="en-US" sz="1600" dirty="0"/>
              <a:t>Proactively manage credit risk to safeguard revenue and financial stability.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en-US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050" name="Picture 2" descr="The complete guide to Amex's one-bonus-per-lifetime restrictions - The  Points Guy">
            <a:extLst>
              <a:ext uri="{FF2B5EF4-FFF2-40B4-BE49-F238E27FC236}">
                <a16:creationId xmlns:a16="http://schemas.microsoft.com/office/drawing/2014/main" id="{854F75F6-41EE-AA8D-D3A9-8D9623A218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0" r="26968" b="1219"/>
          <a:stretch/>
        </p:blipFill>
        <p:spPr bwMode="auto">
          <a:xfrm>
            <a:off x="7004983" y="0"/>
            <a:ext cx="2202283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>
            <a:spLocks noGrp="1"/>
          </p:cNvSpPr>
          <p:nvPr>
            <p:ph type="body" idx="1"/>
          </p:nvPr>
        </p:nvSpPr>
        <p:spPr>
          <a:xfrm>
            <a:off x="4824818" y="582312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Dataset Overview</a:t>
            </a:r>
            <a:endParaRPr sz="2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45,2528 customer records across 19 columns.</a:t>
            </a:r>
          </a:p>
        </p:txBody>
      </p:sp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441661" y="456053"/>
            <a:ext cx="7068300" cy="59815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Wrangling</a:t>
            </a:r>
            <a:endParaRPr dirty="0"/>
          </a:p>
        </p:txBody>
      </p:sp>
      <p:sp>
        <p:nvSpPr>
          <p:cNvPr id="121" name="Google Shape;121;p1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C48BC0B3-5FD0-7E3A-6DA3-AF02499C3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27344"/>
            <a:ext cx="7772400" cy="31161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7" name="Google Shape;136;p21">
            <a:extLst>
              <a:ext uri="{FF2B5EF4-FFF2-40B4-BE49-F238E27FC236}">
                <a16:creationId xmlns:a16="http://schemas.microsoft.com/office/drawing/2014/main" id="{E2C37CE8-6DD2-EA90-5884-8BC3A0B4A87A}"/>
              </a:ext>
            </a:extLst>
          </p:cNvPr>
          <p:cNvSpPr txBox="1">
            <a:spLocks/>
          </p:cNvSpPr>
          <p:nvPr/>
        </p:nvSpPr>
        <p:spPr>
          <a:xfrm>
            <a:off x="794341" y="1047223"/>
            <a:ext cx="29088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" sz="1800" dirty="0"/>
          </a:p>
        </p:txBody>
      </p:sp>
      <p:sp>
        <p:nvSpPr>
          <p:cNvPr id="2" name="Google Shape;119;p19">
            <a:extLst>
              <a:ext uri="{FF2B5EF4-FFF2-40B4-BE49-F238E27FC236}">
                <a16:creationId xmlns:a16="http://schemas.microsoft.com/office/drawing/2014/main" id="{3F446A79-255E-A599-FA59-AB81B58740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661" y="456053"/>
            <a:ext cx="7068300" cy="59815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Wrangling</a:t>
            </a:r>
            <a:endParaRPr dirty="0"/>
          </a:p>
        </p:txBody>
      </p:sp>
      <p:pic>
        <p:nvPicPr>
          <p:cNvPr id="3" name="Picture 2" descr="A graph with text overlay&#10;&#10;Description automatically generated">
            <a:extLst>
              <a:ext uri="{FF2B5EF4-FFF2-40B4-BE49-F238E27FC236}">
                <a16:creationId xmlns:a16="http://schemas.microsoft.com/office/drawing/2014/main" id="{034C0E45-6B73-E963-660C-60550018A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061" y="1148728"/>
            <a:ext cx="5379253" cy="3842323"/>
          </a:xfrm>
          <a:prstGeom prst="rect">
            <a:avLst/>
          </a:prstGeom>
        </p:spPr>
      </p:pic>
      <p:sp>
        <p:nvSpPr>
          <p:cNvPr id="5" name="Google Shape;118;p19">
            <a:extLst>
              <a:ext uri="{FF2B5EF4-FFF2-40B4-BE49-F238E27FC236}">
                <a16:creationId xmlns:a16="http://schemas.microsoft.com/office/drawing/2014/main" id="{63DE210A-9B9E-18E3-CE11-CCCED228E9E3}"/>
              </a:ext>
            </a:extLst>
          </p:cNvPr>
          <p:cNvSpPr txBox="1">
            <a:spLocks/>
          </p:cNvSpPr>
          <p:nvPr/>
        </p:nvSpPr>
        <p:spPr>
          <a:xfrm>
            <a:off x="441661" y="1442051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600" dirty="0"/>
              <a:t>Cleaned data handling missing values and nomenclature</a:t>
            </a:r>
            <a:r>
              <a:rPr lang="en-US" sz="1600" dirty="0">
                <a:solidFill>
                  <a:srgbClr val="374151"/>
                </a:solidFill>
                <a:latin typeface="Söhne"/>
              </a:rPr>
              <a:t>.</a:t>
            </a:r>
            <a:endParaRPr lang="en-US" sz="1600" dirty="0"/>
          </a:p>
          <a:p>
            <a:pPr>
              <a:spcBef>
                <a:spcPts val="600"/>
              </a:spcBef>
            </a:pPr>
            <a:endParaRPr lang="en-US" sz="1600" dirty="0"/>
          </a:p>
          <a:p>
            <a:pPr>
              <a:spcBef>
                <a:spcPts val="600"/>
              </a:spcBef>
            </a:pPr>
            <a:r>
              <a:rPr lang="en-US" sz="1600" dirty="0"/>
              <a:t>Records from 2021 American Express Code Lab. </a:t>
            </a:r>
          </a:p>
          <a:p>
            <a:pPr>
              <a:spcBef>
                <a:spcPts val="600"/>
              </a:spcBef>
            </a:pPr>
            <a:br>
              <a:rPr lang="en-US" sz="1600" dirty="0"/>
            </a:br>
            <a:endParaRPr lang="en-US" dirty="0"/>
          </a:p>
        </p:txBody>
      </p:sp>
      <p:pic>
        <p:nvPicPr>
          <p:cNvPr id="5124" name="Picture 4" descr="Data Wrangling: Benefits, Processes, and Application in AI | Coresignal">
            <a:extLst>
              <a:ext uri="{FF2B5EF4-FFF2-40B4-BE49-F238E27FC236}">
                <a16:creationId xmlns:a16="http://schemas.microsoft.com/office/drawing/2014/main" id="{21509FB6-A764-9073-A0F6-2B327B3E2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341" y="3329615"/>
            <a:ext cx="3105599" cy="195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116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754585" y="37319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127" name="Google Shape;127;p20"/>
          <p:cNvSpPr txBox="1">
            <a:spLocks noGrp="1"/>
          </p:cNvSpPr>
          <p:nvPr>
            <p:ph type="body" idx="1"/>
          </p:nvPr>
        </p:nvSpPr>
        <p:spPr>
          <a:xfrm>
            <a:off x="754585" y="857968"/>
            <a:ext cx="7310995" cy="51460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Class imbalanced    Multicollinearity    Bernoulli Distribution Y</a:t>
            </a:r>
          </a:p>
        </p:txBody>
      </p:sp>
      <p:sp>
        <p:nvSpPr>
          <p:cNvPr id="130" name="Google Shape;130;p2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CFA829-7AD7-DCB1-F0E9-B20FF9ACC6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748" y="1461052"/>
            <a:ext cx="5555974" cy="36754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4" name="Google Shape;126;p20">
            <a:extLst>
              <a:ext uri="{FF2B5EF4-FFF2-40B4-BE49-F238E27FC236}">
                <a16:creationId xmlns:a16="http://schemas.microsoft.com/office/drawing/2014/main" id="{CF76A23A-E694-E7C2-C56D-BBE6EF7EA349}"/>
              </a:ext>
            </a:extLst>
          </p:cNvPr>
          <p:cNvSpPr txBox="1">
            <a:spLocks/>
          </p:cNvSpPr>
          <p:nvPr/>
        </p:nvSpPr>
        <p:spPr>
          <a:xfrm>
            <a:off x="794341" y="323494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dirty="0"/>
              <a:t>Exploratory Data Analysis</a:t>
            </a:r>
          </a:p>
        </p:txBody>
      </p:sp>
      <p:sp>
        <p:nvSpPr>
          <p:cNvPr id="7" name="Google Shape;127;p20">
            <a:extLst>
              <a:ext uri="{FF2B5EF4-FFF2-40B4-BE49-F238E27FC236}">
                <a16:creationId xmlns:a16="http://schemas.microsoft.com/office/drawing/2014/main" id="{7C23B440-7D03-0C20-7711-CF6324DC9F3C}"/>
              </a:ext>
            </a:extLst>
          </p:cNvPr>
          <p:cNvSpPr txBox="1">
            <a:spLocks/>
          </p:cNvSpPr>
          <p:nvPr/>
        </p:nvSpPr>
        <p:spPr>
          <a:xfrm>
            <a:off x="754585" y="857968"/>
            <a:ext cx="7310995" cy="51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Inter-Regular"/>
              <a:buChar char="●"/>
              <a:defRPr sz="18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Inter-Regular"/>
              <a:buChar char="○"/>
              <a:defRPr sz="18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-Regular"/>
              <a:buChar char="■"/>
              <a:defRPr sz="18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-Regular"/>
              <a:buChar char="●"/>
              <a:defRPr sz="18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-Regular"/>
              <a:buChar char="○"/>
              <a:defRPr sz="18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-Regular"/>
              <a:buChar char="■"/>
              <a:defRPr sz="18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-Regular"/>
              <a:buChar char="●"/>
              <a:defRPr sz="18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-Regular"/>
              <a:buChar char="○"/>
              <a:defRPr sz="18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-Regular"/>
              <a:buChar char="■"/>
              <a:defRPr sz="18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indent="0">
              <a:buFont typeface="Inter-Regular"/>
              <a:buNone/>
            </a:pPr>
            <a:r>
              <a:rPr lang="en"/>
              <a:t>Class imbalanced    Multicollinearity    Bernoulli Distribution Y</a:t>
            </a:r>
            <a:endParaRPr lang="e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5EE627-CFAE-969F-8CC9-BF95F3975E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0" y="1192639"/>
            <a:ext cx="5074285" cy="380555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A6D4C5-8961-60FC-1642-F8C07DB3D7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25"/>
          <a:stretch/>
        </p:blipFill>
        <p:spPr>
          <a:xfrm>
            <a:off x="4750692" y="1339702"/>
            <a:ext cx="4393308" cy="348030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411710" y="319256"/>
            <a:ext cx="2908800" cy="87343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/>
              <a:t>Data Preprocessing</a:t>
            </a:r>
            <a:endParaRPr sz="2900" dirty="0"/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402455" y="1245373"/>
            <a:ext cx="2908800" cy="164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Utilized SMOTE to balance classes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Feature Engineering</a:t>
            </a:r>
          </a:p>
        </p:txBody>
      </p:sp>
      <p:sp>
        <p:nvSpPr>
          <p:cNvPr id="138" name="Google Shape;138;p2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3" name="Picture 2" descr="A chart of a credit card default&#10;&#10;Description automatically generated">
            <a:extLst>
              <a:ext uri="{FF2B5EF4-FFF2-40B4-BE49-F238E27FC236}">
                <a16:creationId xmlns:a16="http://schemas.microsoft.com/office/drawing/2014/main" id="{87965B5B-E7D2-C020-6D8F-5C2A49F90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0" y="215951"/>
            <a:ext cx="5842000" cy="4381500"/>
          </a:xfrm>
          <a:prstGeom prst="rect">
            <a:avLst/>
          </a:prstGeom>
        </p:spPr>
      </p:pic>
      <p:pic>
        <p:nvPicPr>
          <p:cNvPr id="3076" name="Picture 4" descr="Free vector gradient sql illustration">
            <a:extLst>
              <a:ext uri="{FF2B5EF4-FFF2-40B4-BE49-F238E27FC236}">
                <a16:creationId xmlns:a16="http://schemas.microsoft.com/office/drawing/2014/main" id="{20009C5B-825E-984F-0F3F-1B155380E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12775"/>
            <a:ext cx="3302000" cy="2330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" name="Google Shape;126;p20">
            <a:extLst>
              <a:ext uri="{FF2B5EF4-FFF2-40B4-BE49-F238E27FC236}">
                <a16:creationId xmlns:a16="http://schemas.microsoft.com/office/drawing/2014/main" id="{B2BA8ED7-4EE4-513D-9668-1D0BA289F7BC}"/>
              </a:ext>
            </a:extLst>
          </p:cNvPr>
          <p:cNvSpPr txBox="1">
            <a:spLocks/>
          </p:cNvSpPr>
          <p:nvPr/>
        </p:nvSpPr>
        <p:spPr>
          <a:xfrm>
            <a:off x="337929" y="349249"/>
            <a:ext cx="733507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dirty="0"/>
              <a:t>Model Selection – Default Evaluation</a:t>
            </a:r>
          </a:p>
        </p:txBody>
      </p:sp>
      <p:sp>
        <p:nvSpPr>
          <p:cNvPr id="7" name="Google Shape;136;p21">
            <a:extLst>
              <a:ext uri="{FF2B5EF4-FFF2-40B4-BE49-F238E27FC236}">
                <a16:creationId xmlns:a16="http://schemas.microsoft.com/office/drawing/2014/main" id="{E2C37CE8-6DD2-EA90-5884-8BC3A0B4A87A}"/>
              </a:ext>
            </a:extLst>
          </p:cNvPr>
          <p:cNvSpPr txBox="1">
            <a:spLocks/>
          </p:cNvSpPr>
          <p:nvPr/>
        </p:nvSpPr>
        <p:spPr>
          <a:xfrm>
            <a:off x="794341" y="1047223"/>
            <a:ext cx="29088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" sz="1800" dirty="0"/>
          </a:p>
        </p:txBody>
      </p:sp>
      <p:graphicFrame>
        <p:nvGraphicFramePr>
          <p:cNvPr id="9" name="Google Shape;169;p24">
            <a:extLst>
              <a:ext uri="{FF2B5EF4-FFF2-40B4-BE49-F238E27FC236}">
                <a16:creationId xmlns:a16="http://schemas.microsoft.com/office/drawing/2014/main" id="{5EEE67FF-54E2-34AF-9FA9-41C812F8C6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3644618"/>
              </p:ext>
            </p:extLst>
          </p:nvPr>
        </p:nvGraphicFramePr>
        <p:xfrm>
          <a:off x="178904" y="1047223"/>
          <a:ext cx="7781532" cy="3442803"/>
        </p:xfrm>
        <a:graphic>
          <a:graphicData uri="http://schemas.openxmlformats.org/drawingml/2006/table">
            <a:tbl>
              <a:tblPr>
                <a:noFill/>
                <a:tableStyleId>{E4B8CE54-D7E4-4D6C-B30F-6A91B47CCFBE}</a:tableStyleId>
              </a:tblPr>
              <a:tblGrid>
                <a:gridCol w="21866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14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14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58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46080">
                  <a:extLst>
                    <a:ext uri="{9D8B030D-6E8A-4147-A177-3AD203B41FA5}">
                      <a16:colId xmlns:a16="http://schemas.microsoft.com/office/drawing/2014/main" val="2005121440"/>
                    </a:ext>
                  </a:extLst>
                </a:gridCol>
              </a:tblGrid>
              <a:tr h="40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Model</a:t>
                      </a:r>
                      <a:endParaRPr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Train AUC-PRC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Test AUC-PRC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Train AUC-ROC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Test AU-ROC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4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800" b="0" i="0" u="none" strike="noStrike" cap="none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Random Forest Classifier</a:t>
                      </a:r>
                      <a:endParaRPr sz="1800" b="0" i="0" u="none" strike="noStrike" cap="none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1.0</a:t>
                      </a:r>
                      <a:endParaRPr sz="1800" b="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0.999637</a:t>
                      </a:r>
                      <a:endParaRPr sz="1800" b="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1.0</a:t>
                      </a:r>
                      <a:endParaRPr sz="1800" b="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0.999649</a:t>
                      </a:r>
                      <a:endParaRPr sz="1800" b="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4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800" b="0" i="0" u="none" strike="noStrike" cap="none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K-NN Classifier</a:t>
                      </a:r>
                      <a:endParaRPr sz="1800" b="0" i="0" u="none" strike="noStrike" cap="none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34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0.999414</a:t>
                      </a:r>
                    </a:p>
                  </a:txBody>
                  <a:tcPr marL="76200" marR="76200" marT="38100" marB="38100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34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0.982557</a:t>
                      </a:r>
                    </a:p>
                  </a:txBody>
                  <a:tcPr marL="76200" marR="76200" marT="38100" marB="38100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34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0.999639</a:t>
                      </a:r>
                    </a:p>
                  </a:txBody>
                  <a:tcPr marL="76200" marR="76200" marT="38100" marB="38100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34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0.990969</a:t>
                      </a:r>
                    </a:p>
                  </a:txBody>
                  <a:tcPr marL="76200" marR="76200" marT="38100" marB="38100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346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950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Bernoulli Naïve Bayes</a:t>
                      </a:r>
                      <a:endParaRPr sz="1800" b="0" i="0" u="none" strike="noStrike" cap="none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0.937956</a:t>
                      </a:r>
                    </a:p>
                  </a:txBody>
                  <a:tcPr marL="76200" marR="76200" marT="38100" marB="38100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0.937906</a:t>
                      </a:r>
                    </a:p>
                  </a:txBody>
                  <a:tcPr marL="76200" marR="76200" marT="38100" marB="38100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0.914634</a:t>
                      </a:r>
                    </a:p>
                  </a:txBody>
                  <a:tcPr marL="76200" marR="76200" marT="38100" marB="38100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0.914550</a:t>
                      </a:r>
                    </a:p>
                  </a:txBody>
                  <a:tcPr marL="76200" marR="76200" marT="38100" marB="38100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4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XGBoost</a:t>
                      </a:r>
                      <a:r>
                        <a:rPr lang="en-US" sz="18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 Classifier</a:t>
                      </a:r>
                      <a:endParaRPr sz="18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0.999998</a:t>
                      </a:r>
                    </a:p>
                  </a:txBody>
                  <a:tcPr marL="76200" marR="76200" marT="38100" marB="38100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0.999633</a:t>
                      </a:r>
                    </a:p>
                  </a:txBody>
                  <a:tcPr marL="76200" marR="76200" marT="38100" marB="38100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0.999998</a:t>
                      </a:r>
                    </a:p>
                  </a:txBody>
                  <a:tcPr marL="76200" marR="76200" marT="38100" marB="38100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sym typeface="Arial"/>
                        </a:rPr>
                        <a:t>0.999626</a:t>
                      </a:r>
                    </a:p>
                  </a:txBody>
                  <a:tcPr marL="76200" marR="76200" marT="38100" marB="38100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768676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B1E4069C-BE2B-58CD-4DAE-6B75A615E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64410" y="1896026"/>
            <a:ext cx="5143500" cy="13514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306</Words>
  <Application>Microsoft Macintosh PowerPoint</Application>
  <PresentationFormat>On-screen Show (16:9)</PresentationFormat>
  <Paragraphs>108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Inter</vt:lpstr>
      <vt:lpstr>Arial</vt:lpstr>
      <vt:lpstr>Inter-Regular</vt:lpstr>
      <vt:lpstr>Söhne</vt:lpstr>
      <vt:lpstr>Calibri</vt:lpstr>
      <vt:lpstr>Joan template</vt:lpstr>
      <vt:lpstr>American Express Credit Card Default Prediction</vt:lpstr>
      <vt:lpstr>Challenge &amp; Context</vt:lpstr>
      <vt:lpstr>Harnessing Data Science to Mitigate Financial Risk</vt:lpstr>
      <vt:lpstr>Data Wrangling</vt:lpstr>
      <vt:lpstr>Data Wrangling</vt:lpstr>
      <vt:lpstr>Exploratory Data Analysis</vt:lpstr>
      <vt:lpstr>PowerPoint Presentation</vt:lpstr>
      <vt:lpstr>Data Preprocessing</vt:lpstr>
      <vt:lpstr>PowerPoint Presentation</vt:lpstr>
      <vt:lpstr>PowerPoint Presentation</vt:lpstr>
      <vt:lpstr>XGBoost Classifier</vt:lpstr>
      <vt:lpstr>PowerPoint Presentation</vt:lpstr>
      <vt:lpstr>Predicting Credit Card Default Likelihood – Conclusions</vt:lpstr>
      <vt:lpstr>Thanks!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American Express Credit Card Default Prediction</dc:title>
  <cp:lastModifiedBy>Camilo Durango</cp:lastModifiedBy>
  <cp:revision>4</cp:revision>
  <dcterms:modified xsi:type="dcterms:W3CDTF">2023-10-18T18:04:01Z</dcterms:modified>
</cp:coreProperties>
</file>